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5" r:id="rId2"/>
    <p:sldId id="28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87" r:id="rId11"/>
    <p:sldId id="265" r:id="rId12"/>
    <p:sldId id="264" r:id="rId13"/>
    <p:sldId id="266" r:id="rId14"/>
    <p:sldId id="267" r:id="rId15"/>
    <p:sldId id="268" r:id="rId16"/>
    <p:sldId id="269" r:id="rId17"/>
    <p:sldId id="270" r:id="rId18"/>
    <p:sldId id="271" r:id="rId19"/>
    <p:sldId id="288" r:id="rId20"/>
    <p:sldId id="273" r:id="rId21"/>
    <p:sldId id="274" r:id="rId22"/>
    <p:sldId id="283" r:id="rId23"/>
    <p:sldId id="275" r:id="rId24"/>
    <p:sldId id="277" r:id="rId25"/>
    <p:sldId id="276" r:id="rId26"/>
    <p:sldId id="278" r:id="rId27"/>
    <p:sldId id="279" r:id="rId28"/>
    <p:sldId id="280" r:id="rId29"/>
    <p:sldId id="284" r:id="rId30"/>
    <p:sldId id="298" r:id="rId31"/>
    <p:sldId id="290" r:id="rId32"/>
    <p:sldId id="291" r:id="rId33"/>
    <p:sldId id="294" r:id="rId34"/>
    <p:sldId id="293" r:id="rId35"/>
    <p:sldId id="295" r:id="rId36"/>
    <p:sldId id="296" r:id="rId37"/>
    <p:sldId id="297" r:id="rId38"/>
    <p:sldId id="299" r:id="rId39"/>
    <p:sldId id="300" r:id="rId40"/>
    <p:sldId id="301" r:id="rId41"/>
    <p:sldId id="302" r:id="rId42"/>
    <p:sldId id="303" r:id="rId43"/>
    <p:sldId id="304" r:id="rId44"/>
    <p:sldId id="305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>
        <p:scale>
          <a:sx n="95" d="100"/>
          <a:sy n="95" d="100"/>
        </p:scale>
        <p:origin x="-1458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A38D3-4ED5-43EE-A9E0-7D339DA574D1}" type="datetimeFigureOut">
              <a:rPr lang="en-US" smtClean="0"/>
              <a:t>27-Sep-15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2B5CEF-9B7E-4467-9247-CF471E34EBA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A38D3-4ED5-43EE-A9E0-7D339DA574D1}" type="datetimeFigureOut">
              <a:rPr lang="en-US" smtClean="0"/>
              <a:t>27-Sep-15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2B5CEF-9B7E-4467-9247-CF471E34E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A38D3-4ED5-43EE-A9E0-7D339DA574D1}" type="datetimeFigureOut">
              <a:rPr lang="en-US" smtClean="0"/>
              <a:t>27-Sep-15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2B5CEF-9B7E-4467-9247-CF471E34EBA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A38D3-4ED5-43EE-A9E0-7D339DA574D1}" type="datetimeFigureOut">
              <a:rPr lang="en-US" smtClean="0"/>
              <a:t>27-Sep-15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2B5CEF-9B7E-4467-9247-CF471E34E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A38D3-4ED5-43EE-A9E0-7D339DA574D1}" type="datetimeFigureOut">
              <a:rPr lang="en-US" smtClean="0"/>
              <a:t>27-Sep-15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2B5CEF-9B7E-4467-9247-CF471E34E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A38D3-4ED5-43EE-A9E0-7D339DA574D1}" type="datetimeFigureOut">
              <a:rPr lang="en-US" smtClean="0"/>
              <a:t>27-Sep-15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2B5CEF-9B7E-4467-9247-CF471E34E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A38D3-4ED5-43EE-A9E0-7D339DA574D1}" type="datetimeFigureOut">
              <a:rPr lang="en-US" smtClean="0"/>
              <a:t>27-Sep-15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2B5CEF-9B7E-4467-9247-CF471E34EBA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A38D3-4ED5-43EE-A9E0-7D339DA574D1}" type="datetimeFigureOut">
              <a:rPr lang="en-US" smtClean="0"/>
              <a:t>27-Sep-15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2B5CEF-9B7E-4467-9247-CF471E34E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A38D3-4ED5-43EE-A9E0-7D339DA574D1}" type="datetimeFigureOut">
              <a:rPr lang="en-US" smtClean="0"/>
              <a:t>27-Sep-15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2B5CEF-9B7E-4467-9247-CF471E34EBA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A38D3-4ED5-43EE-A9E0-7D339DA574D1}" type="datetimeFigureOut">
              <a:rPr lang="en-US" smtClean="0"/>
              <a:t>27-Sep-15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2B5CEF-9B7E-4467-9247-CF471E34E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A38D3-4ED5-43EE-A9E0-7D339DA574D1}" type="datetimeFigureOut">
              <a:rPr lang="en-US" smtClean="0"/>
              <a:t>27-Sep-15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2B5CEF-9B7E-4467-9247-CF471E34E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26A38D3-4ED5-43EE-A9E0-7D339DA574D1}" type="datetimeFigureOut">
              <a:rPr lang="en-US" smtClean="0"/>
              <a:t>27-Sep-15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B2B5CEF-9B7E-4467-9247-CF471E34EBA9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3810000" cy="11620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0" y="5257800"/>
            <a:ext cx="5334000" cy="927100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Аутори:</a:t>
            </a:r>
          </a:p>
          <a:p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Данијела Мијатовић, Сузана Миленковић, Лидија Милетић, професори српског језика  ОШ „Иво Лола Рибар“ у В. Градишту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76" y="1219200"/>
            <a:ext cx="7645047" cy="392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160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sz="6600" dirty="0" smtClean="0"/>
              <a:t>Падежни пикадо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5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9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066800"/>
            <a:ext cx="7498080" cy="4800600"/>
          </a:xfrm>
        </p:spPr>
        <p:txBody>
          <a:bodyPr>
            <a:normAutofit fontScale="92500" lnSpcReduction="10000"/>
          </a:bodyPr>
          <a:lstStyle/>
          <a:p>
            <a:r>
              <a:rPr lang="sr-Cyrl-RS" dirty="0" smtClean="0"/>
              <a:t>Ученици се поделе у 2- 4  групе.Сваки ученик из групе гађа мету.Правила о томе колико који круг носи поена су унапред постављена.Прва два- 1 поен, друга два- 2 поена, трећа 2- три поена и слично.</a:t>
            </a:r>
          </a:p>
          <a:p>
            <a:r>
              <a:rPr lang="sr-Cyrl-RS" dirty="0" smtClean="0"/>
              <a:t>Питања постају тежа у зависности  колико сте ближе центру.Ученици извлаче картице са питањима из одређене групе.Картице су различито обележене.</a:t>
            </a:r>
          </a:p>
          <a:p>
            <a:r>
              <a:rPr lang="sr-Cyrl-RS" dirty="0" smtClean="0"/>
              <a:t>Победник је  група са највише поена.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9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381000"/>
            <a:ext cx="7543800" cy="6172200"/>
          </a:xfrm>
        </p:spPr>
        <p:txBody>
          <a:bodyPr>
            <a:normAutofit/>
          </a:bodyPr>
          <a:lstStyle/>
          <a:p>
            <a:r>
              <a:rPr lang="sr-Cyrl-RS" dirty="0"/>
              <a:t> </a:t>
            </a:r>
            <a:r>
              <a:rPr lang="sr-Cyrl-RS" sz="2800" dirty="0" smtClean="0"/>
              <a:t>Игра је намењена часовима вежбе и утврђивања.</a:t>
            </a:r>
          </a:p>
          <a:p>
            <a:r>
              <a:rPr lang="sr-Cyrl-RS" sz="2800" dirty="0" smtClean="0"/>
              <a:t>Учествују сви ученици без обзира на ниво знања.Одговор се даје на нивоу групе.</a:t>
            </a:r>
          </a:p>
          <a:p>
            <a:r>
              <a:rPr lang="sr-Cyrl-RS" sz="2800" dirty="0" smtClean="0"/>
              <a:t>Велика је активност и заинтересованост и ученика који теже савладавају градиво.</a:t>
            </a:r>
          </a:p>
          <a:p>
            <a:r>
              <a:rPr lang="sr-Cyrl-RS" sz="2800" dirty="0" smtClean="0"/>
              <a:t>Градиво које се овако вежба може се мењати.</a:t>
            </a:r>
          </a:p>
          <a:p>
            <a:r>
              <a:rPr lang="sr-Cyrl-RS" sz="2800" dirty="0" smtClean="0"/>
              <a:t>Мета се може много пута користити.</a:t>
            </a:r>
          </a:p>
          <a:p>
            <a:r>
              <a:rPr lang="sr-Cyrl-RS" sz="2800" dirty="0" smtClean="0"/>
              <a:t>Уколико немамо мету можемо је нацртати на табли, а ученици је гађају кредама различитих боја.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0840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100" y="1597343"/>
            <a:ext cx="7499350" cy="4501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258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100" y="1597343"/>
            <a:ext cx="7499350" cy="4501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184632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1447800"/>
            <a:ext cx="7499350" cy="4501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2814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100" y="1597343"/>
            <a:ext cx="7499350" cy="4501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3559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14400"/>
            <a:ext cx="7498080" cy="5334000"/>
          </a:xfrm>
        </p:spPr>
        <p:txBody>
          <a:bodyPr/>
          <a:lstStyle/>
          <a:p>
            <a:r>
              <a:rPr lang="sr-Cyrl-RS" dirty="0" smtClean="0"/>
              <a:t>Ученици су били веома заинтересовани.</a:t>
            </a:r>
          </a:p>
          <a:p>
            <a:r>
              <a:rPr lang="sr-Cyrl-RS" dirty="0" smtClean="0"/>
              <a:t>Највише треба спремити картица са лакшим питањима( у овом случају обележене црном бојом), а најмање са најтежим (обележене црвеном бојом) јер је ученицима најтеже да погоде центар.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2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307102"/>
          </a:xfrm>
        </p:spPr>
        <p:txBody>
          <a:bodyPr>
            <a:noAutofit/>
          </a:bodyPr>
          <a:lstStyle/>
          <a:p>
            <a:r>
              <a:rPr lang="sr-Cyrl-RS" sz="6600" dirty="0" smtClean="0"/>
              <a:t>Граматичка бројаница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1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762000"/>
            <a:ext cx="7498080" cy="5486400"/>
          </a:xfrm>
        </p:spPr>
        <p:txBody>
          <a:bodyPr>
            <a:normAutofit fontScale="92500" lnSpcReduction="10000"/>
          </a:bodyPr>
          <a:lstStyle/>
          <a:p>
            <a:r>
              <a:rPr lang="sr-Cyrl-RS" dirty="0" smtClean="0"/>
              <a:t>Ученици се поделе у четири групе.Свака група добија реченицу рашчлањену на речи написане на посебним папирићима  (кроз које може да се провуче канап).Према захтеву који је добила, свака група треба што пре да издвоји и наниже на канап одређене речи.На пример да се издвоје непроменљиве речи, речи са деклинацијом,одређена врста речи и слично.Победник је група која најбрже издвоји све речи.Одговори морају бити тачни у целини.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1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762000"/>
            <a:ext cx="7498080" cy="5486400"/>
          </a:xfrm>
        </p:spPr>
        <p:txBody>
          <a:bodyPr/>
          <a:lstStyle/>
          <a:p>
            <a:r>
              <a:rPr lang="sr-Cyrl-RS" dirty="0" smtClean="0"/>
              <a:t>Картице се могу в</a:t>
            </a:r>
            <a:r>
              <a:rPr lang="sr-Cyrl-RS" dirty="0"/>
              <a:t>и</a:t>
            </a:r>
            <a:r>
              <a:rPr lang="sr-Cyrl-RS" dirty="0" smtClean="0"/>
              <a:t>ше пута користити.</a:t>
            </a:r>
          </a:p>
          <a:p>
            <a:r>
              <a:rPr lang="sr-Cyrl-RS" dirty="0" smtClean="0"/>
              <a:t>Учествују сви ученици.</a:t>
            </a:r>
          </a:p>
          <a:p>
            <a:r>
              <a:rPr lang="sr-Cyrl-RS" dirty="0" smtClean="0"/>
              <a:t>Игра може да се примени у различитим етапама часа.</a:t>
            </a:r>
          </a:p>
          <a:p>
            <a:r>
              <a:rPr lang="sr-Cyrl-RS" dirty="0" smtClean="0"/>
              <a:t>Једна реченица рашчлањена на речи се може више пута користити са различитим захтевима.</a:t>
            </a:r>
          </a:p>
          <a:p>
            <a:r>
              <a:rPr lang="sr-Cyrl-RS" dirty="0" smtClean="0"/>
              <a:t>Пружа могућност ангажовања слабијих ученика (нижу речи).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90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100" y="1597343"/>
            <a:ext cx="7499350" cy="45015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297330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100" y="1597343"/>
            <a:ext cx="7499350" cy="45015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200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100" y="1597343"/>
            <a:ext cx="7499350" cy="45015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98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100" y="1597343"/>
            <a:ext cx="7499350" cy="45015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139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100" y="1597343"/>
            <a:ext cx="7499350" cy="45015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009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1447800"/>
            <a:ext cx="7499350" cy="45015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691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sz="6600" dirty="0" smtClean="0"/>
              <a:t>Покриј – откриј!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7406640" cy="1752600"/>
          </a:xfrm>
        </p:spPr>
        <p:txBody>
          <a:bodyPr>
            <a:normAutofit/>
          </a:bodyPr>
          <a:lstStyle/>
          <a:p>
            <a:r>
              <a:rPr lang="sr-Cyrl-RS" sz="4000" dirty="0" smtClean="0"/>
              <a:t>    ( индивидуална игра)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3609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762000"/>
            <a:ext cx="6553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 smtClean="0"/>
              <a:t>Папир А4 формата поделити на 6 једнаких поља у којима ће бити исписани задаци. </a:t>
            </a:r>
          </a:p>
          <a:p>
            <a:r>
              <a:rPr lang="sr-Cyrl-RS" sz="2800" dirty="0" smtClean="0"/>
              <a:t>Други папир исећи на 6 делова исте величине као што су  поља на претходном папиру и на њима исписати одговоре. </a:t>
            </a:r>
          </a:p>
          <a:p>
            <a:r>
              <a:rPr lang="sr-Cyrl-RS" sz="2800" dirty="0" smtClean="0"/>
              <a:t>Ученик треба да исеченим пољима прекрије одговарајућа поља на папиру према постављеном захтеву. Нпр. </a:t>
            </a:r>
            <a:r>
              <a:rPr lang="sr-Cyrl-RS" sz="2800" dirty="0"/>
              <a:t>т</a:t>
            </a:r>
            <a:r>
              <a:rPr lang="sr-Cyrl-RS" sz="2800" dirty="0" smtClean="0"/>
              <a:t>реба да повеже назив падежа са питањем за тај падеж, повеже дело и писца и сл.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086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476485"/>
              </p:ext>
            </p:extLst>
          </p:nvPr>
        </p:nvGraphicFramePr>
        <p:xfrm>
          <a:off x="1524000" y="1397000"/>
          <a:ext cx="609600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Идем у ...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Једва чекам да почне ...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У многим ... се иде на екскурзије.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Изашао сам из ...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Данас је у ... било занимљиво.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Чекај</a:t>
                      </a:r>
                      <a:r>
                        <a:rPr lang="sr-Cyrl-RS" baseline="0" dirty="0" smtClean="0"/>
                        <a:t> ме пред ...</a:t>
                      </a:r>
                    </a:p>
                    <a:p>
                      <a:endParaRPr lang="sr-Cyrl-RS" baseline="0" dirty="0" smtClean="0"/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683059"/>
              </p:ext>
            </p:extLst>
          </p:nvPr>
        </p:nvGraphicFramePr>
        <p:xfrm>
          <a:off x="1600200" y="4572000"/>
          <a:ext cx="609600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sr-Cyrl-RS" dirty="0" smtClean="0"/>
                    </a:p>
                    <a:p>
                      <a:pPr algn="ctr"/>
                      <a:r>
                        <a:rPr lang="sr-Cyrl-RS" dirty="0" smtClean="0"/>
                        <a:t>школу</a:t>
                      </a:r>
                    </a:p>
                    <a:p>
                      <a:pPr algn="ctr"/>
                      <a:endParaRPr lang="sr-Cyrl-RS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Cyrl-RS" dirty="0" smtClean="0"/>
                    </a:p>
                    <a:p>
                      <a:pPr algn="ctr"/>
                      <a:r>
                        <a:rPr lang="sr-Cyrl-RS" dirty="0" smtClean="0"/>
                        <a:t>школа</a:t>
                      </a:r>
                    </a:p>
                    <a:p>
                      <a:pPr algn="ctr"/>
                      <a:endParaRPr lang="sr-Cyrl-RS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Cyrl-RS" dirty="0" smtClean="0"/>
                    </a:p>
                    <a:p>
                      <a:pPr algn="ctr"/>
                      <a:r>
                        <a:rPr lang="sr-Cyrl-RS" dirty="0" smtClean="0"/>
                        <a:t>школама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sr-Cyrl-RS" dirty="0" smtClean="0"/>
                    </a:p>
                    <a:p>
                      <a:pPr algn="ctr"/>
                      <a:r>
                        <a:rPr lang="sr-Cyrl-RS" dirty="0" smtClean="0"/>
                        <a:t>школе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Cyrl-RS" dirty="0" smtClean="0"/>
                    </a:p>
                    <a:p>
                      <a:pPr algn="ctr"/>
                      <a:r>
                        <a:rPr lang="sr-Cyrl-RS" dirty="0" smtClean="0"/>
                        <a:t>школи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Cyrl-RS" dirty="0" smtClean="0"/>
                    </a:p>
                    <a:p>
                      <a:pPr algn="ctr"/>
                      <a:r>
                        <a:rPr lang="sr-Cyrl-RS" dirty="0" smtClean="0"/>
                        <a:t>школом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72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Ова игра погодна је за ученике који теже прате редовну наставу или раде по ИОП-у.</a:t>
            </a:r>
          </a:p>
          <a:p>
            <a:r>
              <a:rPr lang="sr-Cyrl-RS" dirty="0" smtClean="0"/>
              <a:t>Предности: игра активира ученике који не могу да испуне захтеве редовне наставе, подстичу интересовање за рад.</a:t>
            </a:r>
          </a:p>
          <a:p>
            <a:r>
              <a:rPr lang="sr-Cyrl-RS" dirty="0" smtClean="0"/>
              <a:t>Недостаци: мора се прилагодити сваком ученику посебно, не учествују сви ученици.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24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685800"/>
            <a:ext cx="7556500" cy="5334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3655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865" y="902484"/>
            <a:ext cx="8001000" cy="4800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9096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290" y="865755"/>
            <a:ext cx="7620000" cy="50569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0158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685800"/>
            <a:ext cx="8001000" cy="5486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15361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85800"/>
            <a:ext cx="7924800" cy="5486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7459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85800"/>
            <a:ext cx="7924800" cy="5486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7116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381000"/>
            <a:ext cx="7498080" cy="2438400"/>
          </a:xfrm>
        </p:spPr>
        <p:txBody>
          <a:bodyPr>
            <a:normAutofit fontScale="85000" lnSpcReduction="20000"/>
          </a:bodyPr>
          <a:lstStyle/>
          <a:p>
            <a:r>
              <a:rPr lang="sr-Cyrl-RS" dirty="0"/>
              <a:t>Наравно, </a:t>
            </a:r>
            <a:r>
              <a:rPr lang="sr-Cyrl-RS" dirty="0" smtClean="0"/>
              <a:t>ова игра се може применити </a:t>
            </a:r>
            <a:r>
              <a:rPr lang="sr-Cyrl-RS" dirty="0"/>
              <a:t>и у раду са осталим ученицима, али ће захтеви бити прилагођени њиховом знању</a:t>
            </a:r>
            <a:r>
              <a:rPr lang="sr-Cyrl-RS" dirty="0" smtClean="0"/>
              <a:t>. Нпр. </a:t>
            </a:r>
            <a:r>
              <a:rPr lang="sr-Cyrl-RS" dirty="0"/>
              <a:t>м</a:t>
            </a:r>
            <a:r>
              <a:rPr lang="sr-Cyrl-RS" dirty="0" smtClean="0"/>
              <a:t>оже се употребити и на часу додатне наставе, а захтеви могу бити такви да проверавају знање из српског језика, али и општу културу и логичко размишљање ученика.</a:t>
            </a:r>
            <a:endParaRPr lang="sr-Cyrl-R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756121"/>
              </p:ext>
            </p:extLst>
          </p:nvPr>
        </p:nvGraphicFramePr>
        <p:xfrm>
          <a:off x="1828800" y="3048000"/>
          <a:ext cx="6705600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5200"/>
                <a:gridCol w="2235200"/>
                <a:gridCol w="2235200"/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Дунав је дугачак 285о ... 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Дужина</a:t>
                      </a:r>
                      <a:r>
                        <a:rPr lang="sr-Cyrl-RS" baseline="0" dirty="0" smtClean="0"/>
                        <a:t> тока Дунава кроз Србију је 587 ...</a:t>
                      </a:r>
                      <a:r>
                        <a:rPr lang="sr-Cyrl-RS" dirty="0" smtClean="0"/>
                        <a:t> 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dirty="0" smtClean="0"/>
                        <a:t>Ајфелова кула висока је 301 ...</a:t>
                      </a:r>
                      <a:endParaRPr lang="en-US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Кинески зид дуг је 8851 ... 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Висина Кинеског зида је 16 ...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Снег је направио сметове високе 5 ...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313384"/>
              </p:ext>
            </p:extLst>
          </p:nvPr>
        </p:nvGraphicFramePr>
        <p:xfrm>
          <a:off x="1828800" y="4800600"/>
          <a:ext cx="6705600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5200"/>
                <a:gridCol w="2235200"/>
                <a:gridCol w="2235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метара</a:t>
                      </a:r>
                    </a:p>
                    <a:p>
                      <a:pPr algn="ctr"/>
                      <a:endParaRPr lang="sr-Cyrl-RS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метар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метара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километара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километар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километара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67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sz="6600" dirty="0" smtClean="0"/>
              <a:t>Игра меморије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17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105400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На клупи је поређано 12 картица чија је једна страна празна ( или има неки симбол, цртеж), а на другој страни су појмови  које треба упамтити (питања и одговори, реч у одређеном падежу и назив тог падежа и сл.).</a:t>
            </a:r>
          </a:p>
          <a:p>
            <a:r>
              <a:rPr lang="sr-Cyrl-RS" dirty="0" smtClean="0"/>
              <a:t>Ученик увек окреће по две картице и труди се да упамти њихов садржај и место. Победник је онај ко за најкраће време тачно споји картице према постављеном задатку.</a:t>
            </a: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36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Ова игра је најбоља за боље ђаке јер морају да памте и повезују појмове по задатом критеријуму.</a:t>
            </a:r>
          </a:p>
          <a:p>
            <a:r>
              <a:rPr lang="sr-Cyrl-RS" dirty="0" smtClean="0"/>
              <a:t>Може се примењивати на часовима додатне наставе, није практична за редовну наставу јер је намењена мањем броју учесника (2–4).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4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2768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971800" y="381000"/>
            <a:ext cx="4395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Задатак: упари речи које имају исти корен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8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267200" y="350464"/>
            <a:ext cx="99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нетачно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5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87" y="0"/>
            <a:ext cx="914400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528457" y="38100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тачно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6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810000" y="381000"/>
            <a:ext cx="2539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/>
              <a:t>п</a:t>
            </a:r>
            <a:r>
              <a:rPr lang="sr-Cyrl-RS" dirty="0" smtClean="0"/>
              <a:t>равилно упарене речи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08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6600" dirty="0" smtClean="0"/>
              <a:t>У слици и речи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12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04800"/>
            <a:ext cx="7498080" cy="5943600"/>
          </a:xfrm>
        </p:spPr>
        <p:txBody>
          <a:bodyPr>
            <a:normAutofit fontScale="77500" lnSpcReduction="20000"/>
          </a:bodyPr>
          <a:lstStyle/>
          <a:p>
            <a:r>
              <a:rPr lang="sr-Cyrl-RS" sz="2800" dirty="0" smtClean="0">
                <a:latin typeface="Corbel" pitchFamily="34" charset="0"/>
              </a:rPr>
              <a:t>На хамеру је исцртана табла са пољима.На пољима се налазе слике везане за различите области: књижевност, историју , биологију, географију,математику, ликовну и музичку уметност, општу културу.Оне су окачене </a:t>
            </a:r>
            <a:r>
              <a:rPr lang="sr-Cyrl-RS" sz="2800" dirty="0">
                <a:latin typeface="Corbel" pitchFamily="34" charset="0"/>
              </a:rPr>
              <a:t>о</a:t>
            </a:r>
            <a:r>
              <a:rPr lang="sr-Cyrl-RS" sz="2800" dirty="0" smtClean="0">
                <a:latin typeface="Corbel" pitchFamily="34" charset="0"/>
              </a:rPr>
              <a:t> прорезе на хамеру, тако да се могу мењати.Међу њима су и “ поља  изненађења“ (идите пет поља унапред, прескочи бацање и слично).У игри учествује цело одељење, подељено у групе од по 3-4 ученика.Ученици се , по један из групе, крећу од старта  до циља бацајући коцкицу и померајући се за одређен број поља.Поље на које су стали обележава се стикерима разних боја.Тада ученик треба да састави реченицу у вези са датом сликом и да притом одговори на захтеве наставника.Ти захтеви могу бити различити у зависности шта тог часа проверавамо.На пример: у реченици треба употребити придев, одредити службу речи у реченици и слично.Уколико ученик нетачно одговори на захтев, враћа се на поље на коме је био.Излазе ученици редом из сваке групе, а победник је она група која прва стигне на циљ.</a:t>
            </a:r>
            <a:endParaRPr lang="en-US" sz="2800" dirty="0"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56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100" y="1738908"/>
            <a:ext cx="7499350" cy="42183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4739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1600200"/>
            <a:ext cx="7499350" cy="42183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3108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1600200"/>
            <a:ext cx="7499350" cy="42183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6056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100" y="1738908"/>
            <a:ext cx="7499350" cy="42183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19671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RS" dirty="0" smtClean="0"/>
              <a:t>Ову игру може играти група ученика, а може и цело одељење.</a:t>
            </a:r>
          </a:p>
          <a:p>
            <a:r>
              <a:rPr lang="sr-Cyrl-RS" dirty="0" smtClean="0"/>
              <a:t>Може се користити за вежбање и утврђивање градива.</a:t>
            </a:r>
          </a:p>
          <a:p>
            <a:r>
              <a:rPr lang="sr-Cyrl-RS" dirty="0" smtClean="0"/>
              <a:t>Предност је у томе што се слике могу мењати, могу их бирати и доносити ученици према својим интересовањима.</a:t>
            </a:r>
          </a:p>
          <a:p>
            <a:r>
              <a:rPr lang="sr-Cyrl-RS" dirty="0" smtClean="0"/>
              <a:t>На истој табли може се вежбати и проверавати различито градиво из граматике.</a:t>
            </a:r>
          </a:p>
          <a:p>
            <a:r>
              <a:rPr lang="sr-Cyrl-RS" dirty="0" smtClean="0"/>
              <a:t>Истовремено се врши корелација са другим предметима(историја, географија...)</a:t>
            </a:r>
          </a:p>
          <a:p>
            <a:r>
              <a:rPr lang="sr-Cyrl-RS" dirty="0" smtClean="0"/>
              <a:t>Ученици су заинтересовани за ову игру и дају све од себе да победи баш њихова група.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06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334</TotalTime>
  <Words>969</Words>
  <Application>Microsoft Office PowerPoint</Application>
  <PresentationFormat>On-screen Show (4:3)</PresentationFormat>
  <Paragraphs>77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Solstice</vt:lpstr>
      <vt:lpstr>PowerPoint Presentation</vt:lpstr>
      <vt:lpstr>Падежни пикадо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Граматичка бројаница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Покриј – откриј!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Игра меморије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У слици и речи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ЈЕЗИЧКЕ    ИГРЕ</dc:title>
  <dc:creator>PC</dc:creator>
  <cp:lastModifiedBy>Savva</cp:lastModifiedBy>
  <cp:revision>34</cp:revision>
  <dcterms:created xsi:type="dcterms:W3CDTF">2015-03-11T16:09:32Z</dcterms:created>
  <dcterms:modified xsi:type="dcterms:W3CDTF">2015-09-27T14:44:51Z</dcterms:modified>
</cp:coreProperties>
</file>